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9"/>
  </p:handoutMasterIdLst>
  <p:sldIdLst>
    <p:sldId id="259" r:id="rId3"/>
    <p:sldId id="279" r:id="rId5"/>
    <p:sldId id="276" r:id="rId6"/>
    <p:sldId id="280" r:id="rId7"/>
    <p:sldId id="281" r:id="rId8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84AD"/>
    <a:srgbClr val="014E6A"/>
    <a:srgbClr val="AE0203"/>
    <a:srgbClr val="711000"/>
    <a:srgbClr val="01431D"/>
    <a:srgbClr val="01621F"/>
    <a:srgbClr val="AF0000"/>
    <a:srgbClr val="DCE797"/>
    <a:srgbClr val="637067"/>
    <a:srgbClr val="89D7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59101" autoAdjust="0"/>
  </p:normalViewPr>
  <p:slideViewPr>
    <p:cSldViewPr snapToGrid="0">
      <p:cViewPr varScale="1">
        <p:scale>
          <a:sx n="65" d="100"/>
          <a:sy n="65" d="100"/>
        </p:scale>
        <p:origin x="1458" y="66"/>
      </p:cViewPr>
      <p:guideLst>
        <p:guide orient="horz" pos="3952"/>
        <p:guide pos="665"/>
        <p:guide pos="7015"/>
        <p:guide orient="horz" pos="55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5FAC0-4E78-4B4A-9ADA-EE7413CBA2A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8E8FE-40DA-41DC-AE77-8790382988A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A302A-66E2-45C0-9113-4E5747328F9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40E3B-F9C0-48B6-A129-4D327DD3065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页面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统一为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16:9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宽幅画面比例尺寸；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统一格式为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或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PPTX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dirty="0" smtClean="0"/>
              <a:t>中文：</a:t>
            </a:r>
            <a:endParaRPr lang="en-US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dirty="0" smtClean="0"/>
              <a:t>1. </a:t>
            </a:r>
            <a:r>
              <a:rPr lang="zh-CN" altLang="en-US" dirty="0" smtClean="0"/>
              <a:t>课名：微软雅黑</a:t>
            </a:r>
            <a:r>
              <a:rPr lang="en-US" altLang="zh-CN" dirty="0" smtClean="0"/>
              <a:t>48</a:t>
            </a:r>
            <a:r>
              <a:rPr lang="zh-CN" altLang="en-US" dirty="0" smtClean="0"/>
              <a:t>号字；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sz="1200" b="0" dirty="0" smtClean="0"/>
              <a:t>（第一课时）</a:t>
            </a:r>
            <a:r>
              <a:rPr lang="zh-CN" altLang="en-US" dirty="0" smtClean="0"/>
              <a:t>：微软雅黑</a:t>
            </a:r>
            <a:r>
              <a:rPr lang="en-US" altLang="zh-CN" dirty="0" smtClean="0"/>
              <a:t>32</a:t>
            </a:r>
            <a:r>
              <a:rPr lang="zh-CN" altLang="en-US" dirty="0" smtClean="0"/>
              <a:t>号字；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 smtClean="0"/>
              <a:t>3.</a:t>
            </a:r>
            <a:r>
              <a:rPr lang="zh-CN" altLang="en-US" dirty="0" smtClean="0"/>
              <a:t>学校名称：请填写全称；</a:t>
            </a:r>
            <a:endParaRPr lang="en-US" altLang="zh-CN" b="1" dirty="0" smtClean="0"/>
          </a:p>
          <a:p>
            <a:r>
              <a:rPr lang="en-US" altLang="zh-CN" dirty="0" smtClean="0"/>
              <a:t>4.</a:t>
            </a:r>
            <a:r>
              <a:rPr lang="zh-CN" altLang="en-US" dirty="0" smtClean="0"/>
              <a:t>学科、年级、主讲人、学校：华文楷体</a:t>
            </a:r>
            <a:r>
              <a:rPr lang="en-US" altLang="zh-CN" dirty="0" smtClean="0"/>
              <a:t>28</a:t>
            </a:r>
            <a:r>
              <a:rPr lang="zh-CN" altLang="en-US" dirty="0" smtClean="0"/>
              <a:t>号字（具体根据文字量可适当调整）。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英文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 smtClean="0"/>
              <a:t>1.</a:t>
            </a:r>
            <a:r>
              <a:rPr lang="zh-CN" altLang="en-US" dirty="0" smtClean="0"/>
              <a:t>课名：字体以</a:t>
            </a:r>
            <a:r>
              <a:rPr lang="en-US" altLang="zh-CN" dirty="0" smtClean="0"/>
              <a:t>Times New Roman</a:t>
            </a:r>
            <a:r>
              <a:rPr lang="zh-CN" altLang="en-US" dirty="0" smtClean="0"/>
              <a:t>为主，字号一般使用</a:t>
            </a:r>
            <a:r>
              <a:rPr lang="en-US" altLang="zh-CN" dirty="0" smtClean="0"/>
              <a:t>32—36</a:t>
            </a:r>
            <a:r>
              <a:rPr lang="zh-CN" altLang="en-US" dirty="0" smtClean="0"/>
              <a:t>号，特别强调可以用</a:t>
            </a:r>
            <a:r>
              <a:rPr lang="en-US" altLang="zh-CN" dirty="0" smtClean="0"/>
              <a:t>40</a:t>
            </a:r>
            <a:r>
              <a:rPr lang="zh-CN" altLang="en-US" dirty="0" smtClean="0"/>
              <a:t>号；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（</a:t>
            </a:r>
            <a:r>
              <a:rPr lang="en-US" altLang="zh-CN" dirty="0" smtClean="0"/>
              <a:t>Period</a:t>
            </a:r>
            <a:r>
              <a:rPr lang="en-US" altLang="zh-CN" baseline="0" dirty="0" smtClean="0"/>
              <a:t> 1</a:t>
            </a:r>
            <a:r>
              <a:rPr lang="zh-CN" altLang="en-US" dirty="0" smtClean="0"/>
              <a:t>）：字体使用</a:t>
            </a:r>
            <a:r>
              <a:rPr lang="en-US" altLang="zh-CN" dirty="0" smtClean="0"/>
              <a:t>Arial</a:t>
            </a:r>
            <a:r>
              <a:rPr lang="zh-CN" altLang="en-US" dirty="0" smtClean="0"/>
              <a:t>，字号为</a:t>
            </a:r>
            <a:r>
              <a:rPr lang="en-US" altLang="zh-CN" dirty="0" smtClean="0"/>
              <a:t>28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正文一般用</a:t>
            </a:r>
            <a:r>
              <a:rPr lang="en-US" altLang="zh-CN" dirty="0" smtClean="0"/>
              <a:t>24—28</a:t>
            </a:r>
            <a:r>
              <a:rPr lang="zh-CN" altLang="en-US" dirty="0" smtClean="0"/>
              <a:t>号，特别强调可用</a:t>
            </a:r>
            <a:r>
              <a:rPr lang="en-US" altLang="zh-CN" dirty="0" smtClean="0"/>
              <a:t>32</a:t>
            </a:r>
            <a:r>
              <a:rPr lang="zh-CN" altLang="en-US" dirty="0" smtClean="0"/>
              <a:t>号。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注意标点的规范（例如：中文省略号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……，可用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Shift+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数字键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打出中文省略号，英文省略号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40E3B-F9C0-48B6-A129-4D327DD306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 smtClean="0"/>
              <a:t>请注意：</a:t>
            </a:r>
            <a:endParaRPr lang="en-US" altLang="zh-CN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 smtClean="0"/>
              <a:t>1.</a:t>
            </a:r>
            <a:r>
              <a:rPr lang="zh-CN" altLang="en-US" dirty="0" smtClean="0"/>
              <a:t>正文标题为：黑体，</a:t>
            </a:r>
            <a:r>
              <a:rPr lang="en-US" altLang="zh-CN" dirty="0" smtClean="0"/>
              <a:t>30</a:t>
            </a:r>
            <a:r>
              <a:rPr lang="zh-CN" altLang="en-US" dirty="0" smtClean="0"/>
              <a:t>号字；</a:t>
            </a:r>
            <a:endParaRPr lang="en-US" altLang="zh-CN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 smtClean="0"/>
              <a:t>2.</a:t>
            </a:r>
            <a:r>
              <a:rPr lang="zh-CN" altLang="en-US" dirty="0" smtClean="0"/>
              <a:t>正文内容为：华文楷体，尽量不小于</a:t>
            </a:r>
            <a:r>
              <a:rPr lang="en-US" altLang="zh-CN" dirty="0" smtClean="0"/>
              <a:t>24</a:t>
            </a:r>
            <a:r>
              <a:rPr lang="zh-CN" altLang="en-US" dirty="0" smtClean="0"/>
              <a:t>号，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特殊辅助性文字不低于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；</a:t>
            </a:r>
            <a:r>
              <a:rPr lang="zh-CN" altLang="en-US" dirty="0" smtClean="0"/>
              <a:t>根据文字量可适当调整。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内容文字一行一般</a:t>
            </a:r>
            <a:r>
              <a:rPr lang="zh-CN" altLang="zh-CN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不能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超过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个字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，单页文字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一般不能超过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行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拍摄版本呈现内容务必与上传版本呈现的内容完全一致。</a:t>
            </a:r>
            <a:endParaRPr lang="en-US" altLang="zh-CN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 smtClean="0"/>
              <a:t>英文</a:t>
            </a:r>
            <a:endParaRPr lang="en-US" altLang="zh-CN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 smtClean="0"/>
              <a:t>1.</a:t>
            </a:r>
            <a:r>
              <a:rPr lang="zh-CN" altLang="en-US" dirty="0" smtClean="0"/>
              <a:t>正文标题为：以</a:t>
            </a:r>
            <a:r>
              <a:rPr lang="en-US" altLang="zh-CN" dirty="0" smtClean="0"/>
              <a:t>Times New Roman</a:t>
            </a:r>
            <a:r>
              <a:rPr lang="zh-CN" altLang="en-US" dirty="0" smtClean="0"/>
              <a:t>为主</a:t>
            </a:r>
            <a:r>
              <a:rPr lang="en-US" altLang="zh-CN" dirty="0" smtClean="0"/>
              <a:t>,</a:t>
            </a:r>
            <a:r>
              <a:rPr lang="zh-CN" altLang="en-US" dirty="0" smtClean="0"/>
              <a:t>可搭配使用</a:t>
            </a:r>
            <a:r>
              <a:rPr lang="en-US" altLang="zh-CN" dirty="0" smtClean="0"/>
              <a:t>Arial</a:t>
            </a:r>
            <a:r>
              <a:rPr lang="zh-CN" altLang="en-US" dirty="0" smtClean="0"/>
              <a:t>。字号为</a:t>
            </a:r>
            <a:r>
              <a:rPr lang="en-US" altLang="zh-CN" dirty="0" smtClean="0"/>
              <a:t>32—36</a:t>
            </a:r>
            <a:r>
              <a:rPr lang="zh-CN" altLang="en-US" dirty="0" smtClean="0"/>
              <a:t>号，特别强调可以用</a:t>
            </a:r>
            <a:r>
              <a:rPr lang="en-US" altLang="zh-CN" dirty="0" smtClean="0"/>
              <a:t>40</a:t>
            </a:r>
            <a:r>
              <a:rPr lang="zh-CN" altLang="en-US" dirty="0" smtClean="0"/>
              <a:t>号。</a:t>
            </a:r>
            <a:endParaRPr lang="en-US" altLang="zh-CN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 smtClean="0"/>
              <a:t>2.</a:t>
            </a:r>
            <a:r>
              <a:rPr lang="zh-CN" altLang="en-US" dirty="0" smtClean="0"/>
              <a:t>正文内容为：以</a:t>
            </a:r>
            <a:r>
              <a:rPr lang="en-US" altLang="zh-CN" dirty="0" smtClean="0"/>
              <a:t>Times New Roman</a:t>
            </a:r>
            <a:r>
              <a:rPr lang="zh-CN" altLang="en-US" dirty="0" smtClean="0"/>
              <a:t>为主</a:t>
            </a:r>
            <a:r>
              <a:rPr lang="en-US" altLang="zh-CN" dirty="0" smtClean="0"/>
              <a:t>,</a:t>
            </a:r>
            <a:r>
              <a:rPr lang="zh-CN" altLang="en-US" dirty="0" smtClean="0"/>
              <a:t>可搭配使用</a:t>
            </a:r>
            <a:r>
              <a:rPr lang="en-US" altLang="zh-CN" dirty="0" smtClean="0"/>
              <a:t>Arial</a:t>
            </a:r>
            <a:r>
              <a:rPr lang="zh-CN" altLang="en-US" dirty="0" smtClean="0"/>
              <a:t>。字号为</a:t>
            </a:r>
            <a:r>
              <a:rPr lang="en-US" altLang="zh-CN" dirty="0" smtClean="0"/>
              <a:t>24—28</a:t>
            </a:r>
            <a:r>
              <a:rPr lang="zh-CN" altLang="en-US" dirty="0" smtClean="0"/>
              <a:t>号，特别强调可用</a:t>
            </a:r>
            <a:r>
              <a:rPr lang="en-US" altLang="zh-CN" dirty="0" smtClean="0"/>
              <a:t>32</a:t>
            </a:r>
            <a:r>
              <a:rPr lang="zh-CN" altLang="en-US" dirty="0" smtClean="0"/>
              <a:t>号。</a:t>
            </a:r>
            <a:endParaRPr lang="en-US" altLang="zh-CN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英文每行一般</a:t>
            </a:r>
            <a:r>
              <a:rPr lang="zh-CN" altLang="zh-CN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不能超过</a:t>
            </a:r>
            <a:r>
              <a:rPr lang="en-US" altLang="zh-CN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zh-CN" altLang="zh-CN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个单词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；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单页文字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一般不能超过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行。</a:t>
            </a:r>
            <a:endParaRPr lang="en-US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40E3B-F9C0-48B6-A129-4D327DD306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40E3B-F9C0-48B6-A129-4D327DD306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40E3B-F9C0-48B6-A129-4D327DD306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40E3B-F9C0-48B6-A129-4D327DD306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A6CA-0CF8-4C0F-A4EF-5C6C0D45FAA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A902-E013-4FF5-9CBD-78113C784026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53079" y="2830103"/>
            <a:ext cx="409575" cy="466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431800" y="365125"/>
            <a:ext cx="2133600" cy="714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仅标题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5A6CA-0CF8-4C0F-A4EF-5C6C0D45FAA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8A902-E013-4FF5-9CBD-78113C78402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055688" y="2044237"/>
            <a:ext cx="10080625" cy="1006475"/>
          </a:xfrm>
          <a:prstGeom prst="rect">
            <a:avLst/>
          </a:prstGeom>
        </p:spPr>
        <p:txBody>
          <a:bodyPr/>
          <a:lstStyle/>
          <a:p>
            <a:r>
              <a:rPr lang="zh-CN" altLang="en-US" sz="4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陋室铭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（第一课时）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副标题 2"/>
          <p:cNvSpPr txBox="1"/>
          <p:nvPr/>
        </p:nvSpPr>
        <p:spPr>
          <a:xfrm>
            <a:off x="1395663" y="3771491"/>
            <a:ext cx="9496946" cy="9943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800" dirty="0"/>
              <a:t>年    级</a:t>
            </a:r>
            <a:r>
              <a:rPr lang="zh-CN" altLang="en-US" sz="2800" dirty="0" smtClean="0"/>
              <a:t>：一年级                     学    </a:t>
            </a:r>
            <a:r>
              <a:rPr lang="zh-CN" altLang="en-US" sz="2800" dirty="0"/>
              <a:t>科</a:t>
            </a:r>
            <a:r>
              <a:rPr lang="zh-CN" altLang="en-US" sz="2800" dirty="0" smtClean="0"/>
              <a:t>：语文（统编版）</a:t>
            </a:r>
            <a:endParaRPr lang="zh-CN" altLang="en-US" sz="2800" dirty="0"/>
          </a:p>
          <a:p>
            <a:r>
              <a:rPr lang="zh-CN" altLang="en-US" sz="2800" dirty="0" smtClean="0"/>
              <a:t>主讲人：李小红                     学    校：</a:t>
            </a:r>
            <a:r>
              <a:rPr lang="en-US" altLang="zh-CN" sz="2800" dirty="0"/>
              <a:t>XX</a:t>
            </a:r>
            <a:r>
              <a:rPr lang="zh-CN" altLang="en-US" sz="2800" dirty="0" smtClean="0"/>
              <a:t>学校</a:t>
            </a:r>
            <a:endParaRPr lang="en-US" altLang="zh-CN" sz="2800" dirty="0" smtClean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4495" y="614045"/>
            <a:ext cx="3733800" cy="1028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2031596" y="1933089"/>
            <a:ext cx="4779942" cy="540000"/>
            <a:chOff x="996173" y="2188583"/>
            <a:chExt cx="4779942" cy="540000"/>
          </a:xfrm>
        </p:grpSpPr>
        <p:grpSp>
          <p:nvGrpSpPr>
            <p:cNvPr id="18" name="组合 17"/>
            <p:cNvGrpSpPr/>
            <p:nvPr/>
          </p:nvGrpSpPr>
          <p:grpSpPr>
            <a:xfrm>
              <a:off x="996173" y="2188583"/>
              <a:ext cx="3287795" cy="540000"/>
              <a:chOff x="1635964" y="1686127"/>
              <a:chExt cx="3662867" cy="601602"/>
            </a:xfrm>
          </p:grpSpPr>
          <p:sp>
            <p:nvSpPr>
              <p:cNvPr id="19" name="圆角矩形 18"/>
              <p:cNvSpPr/>
              <p:nvPr/>
            </p:nvSpPr>
            <p:spPr>
              <a:xfrm>
                <a:off x="1852333" y="1729911"/>
                <a:ext cx="3446498" cy="528105"/>
              </a:xfrm>
              <a:prstGeom prst="roundRect">
                <a:avLst/>
              </a:prstGeom>
              <a:solidFill>
                <a:srgbClr val="01431D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矩形 19"/>
              <p:cNvSpPr/>
              <p:nvPr/>
            </p:nvSpPr>
            <p:spPr>
              <a:xfrm rot="18614181">
                <a:off x="1635965" y="1686126"/>
                <a:ext cx="601602" cy="601603"/>
              </a:xfrm>
              <a:prstGeom prst="rect">
                <a:avLst/>
              </a:prstGeom>
              <a:solidFill>
                <a:srgbClr val="01621F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1" name="文本框 20"/>
            <p:cNvSpPr txBox="1"/>
            <p:nvPr/>
          </p:nvSpPr>
          <p:spPr>
            <a:xfrm>
              <a:off x="1060994" y="2238645"/>
              <a:ext cx="47151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 smtClean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1    </a:t>
              </a:r>
              <a:r>
                <a:rPr lang="zh-CN" altLang="en-US" sz="2400" dirty="0" smtClean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小小百家讲堂</a:t>
              </a:r>
              <a:endParaRPr lang="zh-CN" altLang="en-US" sz="24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sp>
        <p:nvSpPr>
          <p:cNvPr id="22" name="文本框 21"/>
          <p:cNvSpPr txBox="1"/>
          <p:nvPr/>
        </p:nvSpPr>
        <p:spPr>
          <a:xfrm>
            <a:off x="2499557" y="2579727"/>
            <a:ext cx="6520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山</a:t>
            </a:r>
            <a:r>
              <a:rPr lang="zh-CN" altLang="en-US" sz="24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不在高，有仙则名。水不在深，有龙则</a:t>
            </a:r>
            <a:r>
              <a:rPr lang="zh-CN" altLang="en-US" sz="24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灵。</a:t>
            </a:r>
            <a:endParaRPr lang="zh-CN" altLang="en-US" sz="240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2031595" y="4378131"/>
            <a:ext cx="4803810" cy="540000"/>
            <a:chOff x="996172" y="4633625"/>
            <a:chExt cx="4803810" cy="540000"/>
          </a:xfrm>
        </p:grpSpPr>
        <p:grpSp>
          <p:nvGrpSpPr>
            <p:cNvPr id="23" name="组合 22"/>
            <p:cNvGrpSpPr/>
            <p:nvPr/>
          </p:nvGrpSpPr>
          <p:grpSpPr>
            <a:xfrm>
              <a:off x="996172" y="4633625"/>
              <a:ext cx="3287795" cy="540000"/>
              <a:chOff x="1635964" y="1686127"/>
              <a:chExt cx="3662867" cy="601602"/>
            </a:xfrm>
          </p:grpSpPr>
          <p:sp>
            <p:nvSpPr>
              <p:cNvPr id="24" name="圆角矩形 23"/>
              <p:cNvSpPr/>
              <p:nvPr/>
            </p:nvSpPr>
            <p:spPr>
              <a:xfrm>
                <a:off x="1852333" y="1729911"/>
                <a:ext cx="3446498" cy="528105"/>
              </a:xfrm>
              <a:prstGeom prst="roundRect">
                <a:avLst/>
              </a:prstGeom>
              <a:solidFill>
                <a:srgbClr val="711000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矩形 24"/>
              <p:cNvSpPr/>
              <p:nvPr/>
            </p:nvSpPr>
            <p:spPr>
              <a:xfrm rot="18614181">
                <a:off x="1635965" y="1686126"/>
                <a:ext cx="601602" cy="601603"/>
              </a:xfrm>
              <a:prstGeom prst="rect">
                <a:avLst/>
              </a:prstGeom>
              <a:solidFill>
                <a:srgbClr val="AF0000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6" name="文本框 25"/>
            <p:cNvSpPr txBox="1"/>
            <p:nvPr/>
          </p:nvSpPr>
          <p:spPr>
            <a:xfrm>
              <a:off x="1084861" y="4677005"/>
              <a:ext cx="47151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 smtClean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1    </a:t>
              </a:r>
              <a:r>
                <a:rPr lang="zh-CN" altLang="en-US" sz="2400" dirty="0" smtClean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小小百家讲堂</a:t>
              </a:r>
              <a:endParaRPr lang="zh-CN" altLang="en-US" sz="24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2499557" y="5015545"/>
            <a:ext cx="6708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山</a:t>
            </a:r>
            <a:r>
              <a:rPr lang="zh-CN" altLang="en-US" sz="24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不在高，有仙则名。水不在深，有龙则灵。</a:t>
            </a:r>
            <a:endParaRPr lang="zh-CN" altLang="en-US" sz="240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1" name="标题 27"/>
          <p:cNvSpPr>
            <a:spLocks noGrp="1"/>
          </p:cNvSpPr>
          <p:nvPr>
            <p:ph type="title" idx="4294967295"/>
          </p:nvPr>
        </p:nvSpPr>
        <p:spPr>
          <a:xfrm>
            <a:off x="2036983" y="1081965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zh-CN" altLang="en-US" sz="3000" dirty="0" smtClean="0"/>
              <a:t>陋室铭</a:t>
            </a:r>
            <a:endParaRPr lang="zh-CN" altLang="en-US" sz="3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2031595" y="3168328"/>
            <a:ext cx="4803810" cy="540000"/>
            <a:chOff x="996172" y="3505024"/>
            <a:chExt cx="4803810" cy="540000"/>
          </a:xfrm>
        </p:grpSpPr>
        <p:grpSp>
          <p:nvGrpSpPr>
            <p:cNvPr id="28" name="组合 27"/>
            <p:cNvGrpSpPr/>
            <p:nvPr/>
          </p:nvGrpSpPr>
          <p:grpSpPr>
            <a:xfrm>
              <a:off x="996172" y="3505024"/>
              <a:ext cx="3287795" cy="540000"/>
              <a:chOff x="1635964" y="1686127"/>
              <a:chExt cx="3662867" cy="601602"/>
            </a:xfrm>
          </p:grpSpPr>
          <p:sp>
            <p:nvSpPr>
              <p:cNvPr id="29" name="圆角矩形 28"/>
              <p:cNvSpPr/>
              <p:nvPr/>
            </p:nvSpPr>
            <p:spPr>
              <a:xfrm>
                <a:off x="1852333" y="1729911"/>
                <a:ext cx="3446498" cy="528105"/>
              </a:xfrm>
              <a:prstGeom prst="roundRect">
                <a:avLst/>
              </a:prstGeom>
              <a:solidFill>
                <a:srgbClr val="014E6A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0" name="矩形 29"/>
              <p:cNvSpPr/>
              <p:nvPr/>
            </p:nvSpPr>
            <p:spPr>
              <a:xfrm rot="18614181">
                <a:off x="1635965" y="1686126"/>
                <a:ext cx="601602" cy="601603"/>
              </a:xfrm>
              <a:prstGeom prst="rect">
                <a:avLst/>
              </a:prstGeom>
              <a:solidFill>
                <a:srgbClr val="1784AD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2" name="文本框 31"/>
            <p:cNvSpPr txBox="1"/>
            <p:nvPr/>
          </p:nvSpPr>
          <p:spPr>
            <a:xfrm>
              <a:off x="1084861" y="3548404"/>
              <a:ext cx="47151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 smtClean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1    </a:t>
              </a:r>
              <a:r>
                <a:rPr lang="zh-CN" altLang="en-US" sz="2400" dirty="0" smtClean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小小百家讲堂</a:t>
              </a:r>
              <a:endParaRPr lang="zh-CN" altLang="en-US" sz="24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sp>
        <p:nvSpPr>
          <p:cNvPr id="33" name="文本框 32"/>
          <p:cNvSpPr txBox="1"/>
          <p:nvPr/>
        </p:nvSpPr>
        <p:spPr>
          <a:xfrm>
            <a:off x="2499557" y="3886944"/>
            <a:ext cx="6708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</a:t>
            </a:r>
            <a:r>
              <a:rPr lang="zh-CN" altLang="en-US" sz="24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山不在高，有仙则名。水不在深，有龙则灵。</a:t>
            </a:r>
            <a:endParaRPr lang="zh-CN" altLang="en-US" sz="240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 flipV="1">
            <a:off x="3359346" y="2060503"/>
            <a:ext cx="5556738" cy="23447"/>
          </a:xfrm>
          <a:prstGeom prst="line">
            <a:avLst/>
          </a:prstGeom>
          <a:ln w="12700">
            <a:solidFill>
              <a:srgbClr val="0143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组合 5"/>
          <p:cNvGrpSpPr/>
          <p:nvPr/>
        </p:nvGrpSpPr>
        <p:grpSpPr>
          <a:xfrm>
            <a:off x="2796635" y="1801906"/>
            <a:ext cx="445481" cy="469613"/>
            <a:chOff x="2121873" y="1511588"/>
            <a:chExt cx="445481" cy="469613"/>
          </a:xfrm>
        </p:grpSpPr>
        <p:sp>
          <p:nvSpPr>
            <p:cNvPr id="7" name="矩形 6"/>
            <p:cNvSpPr/>
            <p:nvPr/>
          </p:nvSpPr>
          <p:spPr>
            <a:xfrm>
              <a:off x="2121873" y="1511588"/>
              <a:ext cx="363415" cy="363415"/>
            </a:xfrm>
            <a:prstGeom prst="rect">
              <a:avLst/>
            </a:prstGeom>
            <a:solidFill>
              <a:srgbClr val="0143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2321171" y="1735018"/>
              <a:ext cx="246183" cy="246183"/>
            </a:xfrm>
            <a:prstGeom prst="rect">
              <a:avLst/>
            </a:prstGeom>
            <a:solidFill>
              <a:srgbClr val="016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2311593" y="2494949"/>
            <a:ext cx="76522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 </a:t>
            </a:r>
            <a:r>
              <a:rPr lang="zh-CN" altLang="en-US" sz="28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山</a:t>
            </a:r>
            <a:r>
              <a:rPr lang="zh-CN" altLang="en-US" sz="28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不在高，有仙则名。水不在深，有龙则灵。斯是陋室，惟吾德馨。苔痕上阶绿，草色入帘青。谈笑有鸿儒，往来无白丁</a:t>
            </a:r>
            <a:r>
              <a:rPr lang="zh-CN" altLang="en-US" sz="28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sz="2800" dirty="0" smtClean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en-US" altLang="zh-CN" sz="280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28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可以</a:t>
            </a:r>
            <a:r>
              <a:rPr lang="zh-CN" altLang="en-US" sz="28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调素琴，阅金经。无丝竹之乱耳，无案牍之劳形。南阳诸葛庐，西蜀子云亭。孔子云：何陋之有</a:t>
            </a:r>
            <a:r>
              <a:rPr lang="zh-CN" altLang="en-US" sz="28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？</a:t>
            </a:r>
            <a:endParaRPr lang="zh-CN" altLang="en-US" sz="280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359347" y="1416337"/>
            <a:ext cx="55567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0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陋室</a:t>
            </a:r>
            <a:r>
              <a:rPr lang="zh-CN" altLang="en-US" sz="3000" dirty="0" smtClean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铭</a:t>
            </a:r>
            <a:endParaRPr lang="zh-CN" altLang="en-US" sz="30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接连接符 11"/>
          <p:cNvCxnSpPr/>
          <p:nvPr/>
        </p:nvCxnSpPr>
        <p:spPr>
          <a:xfrm flipV="1">
            <a:off x="3359346" y="2060503"/>
            <a:ext cx="5556738" cy="23447"/>
          </a:xfrm>
          <a:prstGeom prst="line">
            <a:avLst/>
          </a:prstGeom>
          <a:ln w="12700">
            <a:solidFill>
              <a:srgbClr val="014E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组合 12"/>
          <p:cNvGrpSpPr/>
          <p:nvPr/>
        </p:nvGrpSpPr>
        <p:grpSpPr>
          <a:xfrm>
            <a:off x="2796635" y="1801906"/>
            <a:ext cx="445481" cy="469613"/>
            <a:chOff x="2121873" y="1511588"/>
            <a:chExt cx="445481" cy="469613"/>
          </a:xfrm>
        </p:grpSpPr>
        <p:sp>
          <p:nvSpPr>
            <p:cNvPr id="14" name="矩形 13"/>
            <p:cNvSpPr/>
            <p:nvPr/>
          </p:nvSpPr>
          <p:spPr>
            <a:xfrm>
              <a:off x="2121873" y="1511588"/>
              <a:ext cx="363415" cy="363415"/>
            </a:xfrm>
            <a:prstGeom prst="rect">
              <a:avLst/>
            </a:prstGeom>
            <a:solidFill>
              <a:srgbClr val="014E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2321171" y="1735018"/>
              <a:ext cx="246183" cy="246183"/>
            </a:xfrm>
            <a:prstGeom prst="rect">
              <a:avLst/>
            </a:prstGeom>
            <a:solidFill>
              <a:srgbClr val="1784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2311593" y="2494949"/>
            <a:ext cx="76522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 </a:t>
            </a:r>
            <a:r>
              <a:rPr lang="zh-CN" altLang="en-US" sz="28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山</a:t>
            </a:r>
            <a:r>
              <a:rPr lang="zh-CN" altLang="en-US" sz="28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不在高，有仙则名。水不在深，有龙则灵。斯是陋室，惟吾德馨。苔痕上阶绿，草色入帘青。谈笑有鸿儒，往来无白丁</a:t>
            </a:r>
            <a:r>
              <a:rPr lang="zh-CN" altLang="en-US" sz="28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sz="2800" dirty="0" smtClean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en-US" altLang="zh-CN" sz="280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28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可以</a:t>
            </a:r>
            <a:r>
              <a:rPr lang="zh-CN" altLang="en-US" sz="28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调素琴，阅金经。无丝竹之乱耳，无案牍之劳形。南阳诸葛庐，西蜀子云亭。孔子云：何陋之有</a:t>
            </a:r>
            <a:r>
              <a:rPr lang="zh-CN" altLang="en-US" sz="28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？</a:t>
            </a:r>
            <a:endParaRPr lang="zh-CN" altLang="en-US" sz="280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359347" y="1416337"/>
            <a:ext cx="55567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0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陋室</a:t>
            </a:r>
            <a:r>
              <a:rPr lang="zh-CN" altLang="en-US" sz="3000" dirty="0" smtClean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铭</a:t>
            </a:r>
            <a:endParaRPr lang="zh-CN" altLang="en-US" sz="30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接连接符 11"/>
          <p:cNvCxnSpPr/>
          <p:nvPr/>
        </p:nvCxnSpPr>
        <p:spPr>
          <a:xfrm flipV="1">
            <a:off x="3359346" y="2060503"/>
            <a:ext cx="5556738" cy="23447"/>
          </a:xfrm>
          <a:prstGeom prst="line">
            <a:avLst/>
          </a:prstGeom>
          <a:ln w="12700">
            <a:solidFill>
              <a:srgbClr val="711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组合 12"/>
          <p:cNvGrpSpPr/>
          <p:nvPr/>
        </p:nvGrpSpPr>
        <p:grpSpPr>
          <a:xfrm>
            <a:off x="2796635" y="1801906"/>
            <a:ext cx="445481" cy="469613"/>
            <a:chOff x="2121873" y="1511588"/>
            <a:chExt cx="445481" cy="469613"/>
          </a:xfrm>
        </p:grpSpPr>
        <p:sp>
          <p:nvSpPr>
            <p:cNvPr id="14" name="矩形 13"/>
            <p:cNvSpPr/>
            <p:nvPr/>
          </p:nvSpPr>
          <p:spPr>
            <a:xfrm>
              <a:off x="2121873" y="1511588"/>
              <a:ext cx="363415" cy="363415"/>
            </a:xfrm>
            <a:prstGeom prst="rect">
              <a:avLst/>
            </a:prstGeom>
            <a:solidFill>
              <a:srgbClr val="711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2321171" y="1735018"/>
              <a:ext cx="246183" cy="246183"/>
            </a:xfrm>
            <a:prstGeom prst="rect">
              <a:avLst/>
            </a:prstGeom>
            <a:solidFill>
              <a:srgbClr val="AE02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AE0203"/>
                </a:solidFill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2311593" y="2494949"/>
            <a:ext cx="76522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 </a:t>
            </a:r>
            <a:r>
              <a:rPr lang="zh-CN" altLang="en-US" sz="28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山</a:t>
            </a:r>
            <a:r>
              <a:rPr lang="zh-CN" altLang="en-US" sz="28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不在高，有仙则名。水不在深，有龙则灵。斯是陋室，惟吾德馨。苔痕上阶绿，草色入帘青。谈笑有鸿儒，往来无白丁</a:t>
            </a:r>
            <a:r>
              <a:rPr lang="zh-CN" altLang="en-US" sz="28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sz="2800" dirty="0" smtClean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en-US" altLang="zh-CN" sz="280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28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可以</a:t>
            </a:r>
            <a:r>
              <a:rPr lang="zh-CN" altLang="en-US" sz="28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调素琴，阅金经。无丝竹之乱耳，无案牍之劳形。南阳诸葛庐，西蜀子云亭。孔子云：何陋之有</a:t>
            </a:r>
            <a:r>
              <a:rPr lang="zh-CN" altLang="en-US" sz="28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？</a:t>
            </a:r>
            <a:endParaRPr lang="zh-CN" altLang="en-US" sz="280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359347" y="1416337"/>
            <a:ext cx="55567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0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陋室</a:t>
            </a:r>
            <a:r>
              <a:rPr lang="zh-CN" altLang="en-US" sz="3000" dirty="0" smtClean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铭</a:t>
            </a:r>
            <a:endParaRPr lang="zh-CN" altLang="en-US" sz="30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Y2EzZDhhYjRiMGE3NzMxOTA5ZTg1MTc3NDg5ZTIwNWY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560</Words>
  <Application>WPS 演示</Application>
  <PresentationFormat>宽屏</PresentationFormat>
  <Paragraphs>37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宋体</vt:lpstr>
      <vt:lpstr>Wingdings</vt:lpstr>
      <vt:lpstr>黑体</vt:lpstr>
      <vt:lpstr>华文楷体</vt:lpstr>
      <vt:lpstr>微软雅黑</vt:lpstr>
      <vt:lpstr>Arial Unicode MS</vt:lpstr>
      <vt:lpstr>Calibri</vt:lpstr>
      <vt:lpstr>Office 主题</vt:lpstr>
      <vt:lpstr>陋室铭（第一课时）</vt:lpstr>
      <vt:lpstr>陋室铭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陈伟玲</dc:creator>
  <cp:lastModifiedBy>七斋</cp:lastModifiedBy>
  <cp:revision>129</cp:revision>
  <dcterms:created xsi:type="dcterms:W3CDTF">2020-02-05T11:17:00Z</dcterms:created>
  <dcterms:modified xsi:type="dcterms:W3CDTF">2022-07-21T09:50:05Z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8BAF0A06AEA541609E497A89977291BA</vt:lpwstr>
  </property>
  <property fmtid="{D5CDD505-2E9C-101B-9397-08002B2CF9AE}" pid="3" name="KSOProductBuildVer">
    <vt:lpwstr>2052-11.1.0.11875</vt:lpwstr>
  </property>
</Properties>
</file>